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9"/>
  </p:notesMasterIdLst>
  <p:sldIdLst>
    <p:sldId id="256" r:id="rId3"/>
    <p:sldId id="328" r:id="rId4"/>
    <p:sldId id="313" r:id="rId5"/>
    <p:sldId id="311" r:id="rId6"/>
    <p:sldId id="312" r:id="rId7"/>
    <p:sldId id="308" r:id="rId8"/>
    <p:sldId id="309" r:id="rId9"/>
    <p:sldId id="310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29" r:id="rId18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Introduction" id="{8377E44C-CD7D-4EA4-9D3E-33EB36591A9A}">
          <p14:sldIdLst>
            <p14:sldId id="256"/>
            <p14:sldId id="328"/>
            <p14:sldId id="313"/>
          </p14:sldIdLst>
        </p14:section>
        <p14:section name="Thonny Setup" id="{003FC027-FF4D-45FD-B057-FF6075E53724}">
          <p14:sldIdLst>
            <p14:sldId id="311"/>
            <p14:sldId id="312"/>
            <p14:sldId id="308"/>
            <p14:sldId id="309"/>
            <p14:sldId id="310"/>
          </p14:sldIdLst>
        </p14:section>
        <p14:section name="Lesson 8" id="{FC72021E-C4E7-4428-A706-E8CF17D21448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30"/>
    <a:srgbClr val="800000"/>
    <a:srgbClr val="860043"/>
    <a:srgbClr val="00F285"/>
    <a:srgbClr val="00C46B"/>
    <a:srgbClr val="00FE8B"/>
    <a:srgbClr val="00A659"/>
    <a:srgbClr val="E3398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 autoAdjust="0"/>
  </p:normalViewPr>
  <p:slideViewPr>
    <p:cSldViewPr snapToGrid="0" snapToObjects="1">
      <p:cViewPr varScale="1">
        <p:scale>
          <a:sx n="57" d="100"/>
          <a:sy n="57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6233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1" i="0">
        <a:latin typeface="Helvetica Bold" charset="0"/>
        <a:ea typeface="Helvetica Bold" charset="0"/>
        <a:cs typeface="Helvetica Bold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73076"/>
          </a:xfrm>
          <a:prstGeom prst="rect">
            <a:avLst/>
          </a:prstGeom>
        </p:spPr>
        <p:txBody>
          <a:bodyPr wrap="square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i="0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760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5600">
                <a:solidFill>
                  <a:srgbClr val="2F33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664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IRST PAGE">
    <p:bg>
      <p:bgPr>
        <a:solidFill>
          <a:srgbClr val="2F3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32343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097786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746924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GHT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599882"/>
            <a:ext cx="657140" cy="482823"/>
          </a:xfrm>
          <a:prstGeom prst="rect">
            <a:avLst/>
          </a:prstGeom>
        </p:spPr>
        <p:txBody>
          <a:bodyPr wrap="square"/>
          <a:lstStyle>
            <a:lvl1pPr>
              <a:defRPr b="0" i="0">
                <a:solidFill>
                  <a:srgbClr val="FFFFFF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9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721766" y="379710"/>
            <a:ext cx="18499635" cy="1142081"/>
          </a:xfrm>
          <a:prstGeom prst="rect">
            <a:avLst/>
          </a:prstGeom>
        </p:spPr>
        <p:txBody>
          <a:bodyPr anchor="t"/>
          <a:lstStyle>
            <a:lvl1pPr defTabSz="642937">
              <a:lnSpc>
                <a:spcPct val="100000"/>
              </a:lnSpc>
              <a:defRPr sz="6000" b="0" i="0">
                <a:solidFill>
                  <a:srgbClr val="000000"/>
                </a:solidFill>
                <a:latin typeface="Arial Regular" charset="0"/>
                <a:ea typeface="Arial Regular" charset="0"/>
                <a:cs typeface="Arial Regular" charset="0"/>
                <a:sym typeface="Helvetica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21766" y="1283561"/>
            <a:ext cx="18499635" cy="67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SzTx/>
              <a:buNone/>
              <a:defRPr sz="3500">
                <a:solidFill>
                  <a:srgbClr val="929292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542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7551" y="13073062"/>
            <a:ext cx="519373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Helvetica Light" charset="0"/>
                <a:ea typeface="Helvetica Light" charset="0"/>
                <a:cs typeface="Helvetica Light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19289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Helvetica Bold" charset="0"/>
          <a:ea typeface="Helvetica Bold" charset="0"/>
          <a:cs typeface="Helvetica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1978" y="13073062"/>
            <a:ext cx="490518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2200" b="0" i="0">
                <a:latin typeface="Arial Regular" charset="0"/>
                <a:ea typeface="Arial Regular" charset="0"/>
                <a:cs typeface="Arial Regular" charset="0"/>
                <a:sym typeface="Helvetica Neue Ligh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"/>
          <p:cNvSpPr/>
          <p:nvPr userDrawn="1"/>
        </p:nvSpPr>
        <p:spPr>
          <a:xfrm>
            <a:off x="20219289" y="709910"/>
            <a:ext cx="4164712" cy="16237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22" y="976076"/>
            <a:ext cx="3205046" cy="1091430"/>
          </a:xfrm>
          <a:prstGeom prst="rect">
            <a:avLst/>
          </a:prstGeom>
        </p:spPr>
      </p:pic>
      <p:sp>
        <p:nvSpPr>
          <p:cNvPr id="7" name="Line"/>
          <p:cNvSpPr/>
          <p:nvPr userDrawn="1"/>
        </p:nvSpPr>
        <p:spPr>
          <a:xfrm>
            <a:off x="20263938" y="709910"/>
            <a:ext cx="1" cy="1623762"/>
          </a:xfrm>
          <a:prstGeom prst="line">
            <a:avLst/>
          </a:prstGeom>
          <a:ln w="889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Arial Bold" charset="0"/>
          <a:ea typeface="Arial Bold" charset="0"/>
          <a:cs typeface="Arial Bold" charset="0"/>
          <a:sym typeface="Helvetica Neue"/>
        </a:defRPr>
      </a:lvl1pPr>
      <a:lvl2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8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‣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1pPr>
      <a:lvl2pPr marL="833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2pPr>
      <a:lvl3pPr marL="1277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3pPr>
      <a:lvl4pPr marL="1722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4pPr>
      <a:lvl5pPr marL="2166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 Regular" charset="0"/>
          <a:ea typeface="Arial Regular" charset="0"/>
          <a:cs typeface="Arial Regular" charset="0"/>
          <a:sym typeface="Helvetica Light"/>
        </a:defRPr>
      </a:lvl5pPr>
      <a:lvl6pPr marL="2611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55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04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44937" marR="0" indent="-388937" algn="l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45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75827C-30E9-71E2-271B-4C54A5EC7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1" y="4955880"/>
            <a:ext cx="7920000" cy="2440367"/>
          </a:xfrm>
          <a:prstGeom prst="rect">
            <a:avLst/>
          </a:prstGeom>
        </p:spPr>
      </p:pic>
      <p:sp>
        <p:nvSpPr>
          <p:cNvPr id="113" name="Polygon"/>
          <p:cNvSpPr/>
          <p:nvPr/>
        </p:nvSpPr>
        <p:spPr>
          <a:xfrm rot="19800000">
            <a:off x="11906981" y="12543818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7" name="Line"/>
          <p:cNvSpPr/>
          <p:nvPr/>
        </p:nvSpPr>
        <p:spPr>
          <a:xfrm>
            <a:off x="10088558" y="4759443"/>
            <a:ext cx="1" cy="3228976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18" name="Robot Mazes KS4"/>
          <p:cNvSpPr txBox="1"/>
          <p:nvPr/>
        </p:nvSpPr>
        <p:spPr>
          <a:xfrm>
            <a:off x="10946701" y="7308098"/>
            <a:ext cx="5283497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GB" dirty="0">
                <a:latin typeface="Helvetica Light" charset="0"/>
                <a:ea typeface="Helvetica Light" charset="0"/>
                <a:cs typeface="Helvetica Light" charset="0"/>
              </a:rPr>
              <a:t>Computer Science</a:t>
            </a:r>
            <a:endParaRPr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63430" y="12606760"/>
            <a:ext cx="657140" cy="473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120" name="Line"/>
          <p:cNvSpPr/>
          <p:nvPr/>
        </p:nvSpPr>
        <p:spPr>
          <a:xfrm>
            <a:off x="11030210" y="8339347"/>
            <a:ext cx="1759569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2E18B17-70A8-43E8-99DD-F582F0C70B90}"/>
              </a:ext>
            </a:extLst>
          </p:cNvPr>
          <p:cNvSpPr txBox="1"/>
          <p:nvPr/>
        </p:nvSpPr>
        <p:spPr>
          <a:xfrm>
            <a:off x="10872216" y="4494300"/>
            <a:ext cx="13048488" cy="2901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642937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creating the</a:t>
            </a:r>
            <a:b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</a:br>
            <a:r>
              <a:rPr lang="en-GB" sz="11200" b="1" cap="all" dirty="0">
                <a:solidFill>
                  <a:schemeClr val="bg1"/>
                </a:solidFill>
                <a:latin typeface="Helvetica" panose="020B0403020202020204" pitchFamily="34" charset="0"/>
              </a:rPr>
              <a:t>a-mazing game</a:t>
            </a:r>
            <a:endParaRPr kumimoji="0" lang="en-GB" sz="11200" b="1" i="0" u="none" strike="noStrike" cap="all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403020202020204" pitchFamily="34" charset="0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70A242A-7BDB-8FAD-00CC-EC54591863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92" y="8293488"/>
            <a:ext cx="5400000" cy="540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8321197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199233" cy="663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Enemy constructor, add player parameter and </a:t>
            </a:r>
            <a:r>
              <a:rPr lang="en-GB" sz="4400" dirty="0" err="1"/>
              <a:t>hitPlayer</a:t>
            </a:r>
            <a:r>
              <a:rPr lang="en-GB" sz="4400" dirty="0"/>
              <a:t> variable: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Adjust the enemies object list to reflect the constructor changes: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update enemy constructor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06462"/>
            <a:ext cx="23446583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Enemy object constructor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74726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latin typeface="Consolas" panose="020B0609020204030204" pitchFamily="49" charset="0"/>
              </a:rPr>
              <a:t>	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7EBE3C62-5FBD-7671-C5F1-FDD7287CA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9893623"/>
            <a:ext cx="23446583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List to store our Enemy objects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enemies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Enemy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gamer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screenWidth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screenHeight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64564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9240451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7922105" cy="414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start of the </a:t>
            </a:r>
            <a:r>
              <a:rPr lang="en-GB" sz="4400" dirty="0" err="1"/>
              <a:t>moveRandom</a:t>
            </a:r>
            <a:r>
              <a:rPr lang="en-GB" sz="4400" dirty="0"/>
              <a:t>() function in the Enemy class: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the </a:t>
            </a:r>
            <a:r>
              <a:rPr lang="en-GB" sz="4400" dirty="0" err="1"/>
              <a:t>moveRandom</a:t>
            </a:r>
            <a:r>
              <a:rPr lang="en-GB" sz="4400" dirty="0"/>
              <a:t>() function in the Enemy class: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enemy / player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49510"/>
            <a:ext cx="918392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685115EB-281D-DCCD-7D73-6B312479F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79" y="7439302"/>
            <a:ext cx="15714558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If the Enemy is colliding with the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Set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Update the new position on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7988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792210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At the end of both the Player and Enemy classes: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player &amp; enemy reset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90694"/>
            <a:ext cx="8260595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Reset the Player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position and redraw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reset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CCB6D29A-F319-6FD0-91C0-FC198EEA9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8774" y="4193807"/>
            <a:ext cx="8260595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Reset the Enemy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696969"/>
                </a:solidFill>
                <a:latin typeface="Consolas" panose="020B0609020204030204" pitchFamily="49" charset="0"/>
              </a:rPr>
              <a:t>	#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position and redraw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reset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drawEmpty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83440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792210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Enemy class,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updating lives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304994"/>
            <a:ext cx="16968107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Update the user and reset the positions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livesUpdate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player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9172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8302535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792210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Enemy class,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updating lives continued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27535"/>
            <a:ext cx="10738837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If the game isn't over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lives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Reset the Player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Reset the Enemy positions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enemies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38A0EE34-A790-53B2-9B1E-DFF898F8D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4067" y="4142239"/>
            <a:ext cx="11902283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Redraw the 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walls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wall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Redraw the gems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gems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gem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44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Show the updates to the screen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8283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7"/>
            <a:ext cx="24384001" cy="9240451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994218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 the main game loop, in the enemy checking loop, add a ‘hit player’ check: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</a:t>
            </a:r>
            <a:r>
              <a:rPr lang="en-GB" dirty="0"/>
              <a:t>losing a life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159680"/>
            <a:ext cx="11905823" cy="8094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 each Enemy in our list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4000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enemies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)):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First Enemy moves randomly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moveRandom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	# Check if the Enemy has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solidFill>
                  <a:srgbClr val="696969"/>
                </a:solidFill>
                <a:latin typeface="Consolas" panose="020B0609020204030204" pitchFamily="49" charset="0"/>
              </a:rPr>
              <a:t>		#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collided with our Player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enemies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hitPlayer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Remove a life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lives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8C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# Update the user and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solidFill>
                  <a:srgbClr val="696969"/>
                </a:solidFill>
                <a:latin typeface="Consolas" panose="020B0609020204030204" pitchFamily="49" charset="0"/>
              </a:rPr>
              <a:t>			#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reset the positions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livesUpdate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000" dirty="0">
                <a:latin typeface="Consolas" panose="020B0609020204030204" pitchFamily="49" charset="0"/>
              </a:rPr>
              <a:t>			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C3A326F-A459-BAEF-4E67-69356C471943}"/>
              </a:ext>
            </a:extLst>
          </p:cNvPr>
          <p:cNvGrpSpPr/>
          <p:nvPr/>
        </p:nvGrpSpPr>
        <p:grpSpPr>
          <a:xfrm>
            <a:off x="12820650" y="5204342"/>
            <a:ext cx="11258550" cy="5684247"/>
            <a:chOff x="6113494" y="8350897"/>
            <a:chExt cx="11258550" cy="5684247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595B8D23-6132-81CF-A291-072A9679CFB7}"/>
                </a:ext>
              </a:extLst>
            </p:cNvPr>
            <p:cNvGrpSpPr/>
            <p:nvPr/>
          </p:nvGrpSpPr>
          <p:grpSpPr>
            <a:xfrm>
              <a:off x="6113494" y="10105825"/>
              <a:ext cx="2160000" cy="2160000"/>
              <a:chOff x="4646644" y="10105825"/>
              <a:chExt cx="2160000" cy="2160000"/>
            </a:xfrm>
          </p:grpSpPr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9127ABD5-5DF5-0628-C76F-AC6B07018BCB}"/>
                  </a:ext>
                </a:extLst>
              </p:cNvPr>
              <p:cNvSpPr/>
              <p:nvPr/>
            </p:nvSpPr>
            <p:spPr>
              <a:xfrm>
                <a:off x="4646644" y="10105825"/>
                <a:ext cx="2160000" cy="216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A659"/>
                  </a:gs>
                  <a:gs pos="100000">
                    <a:srgbClr val="00F285"/>
                  </a:gs>
                </a:gsLst>
                <a:lin ang="14700000" scaled="0"/>
                <a:tileRect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 dirty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="" xmlns:a16="http://schemas.microsoft.com/office/drawing/2014/main" id="{ECFA65F8-DA01-65F2-2E21-681973DF509A}"/>
                  </a:ext>
                </a:extLst>
              </p:cNvPr>
              <p:cNvSpPr/>
              <p:nvPr/>
            </p:nvSpPr>
            <p:spPr>
              <a:xfrm rot="5400000">
                <a:off x="5171296" y="10583822"/>
                <a:ext cx="1440000" cy="1260000"/>
              </a:xfrm>
              <a:prstGeom prst="triangle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t">
                <a:normAutofit fontScale="70000" lnSpcReduction="20000"/>
              </a:bodyPr>
              <a:lstStyle/>
              <a:p>
                <a:pPr marL="0" marR="0" indent="0" algn="l" defTabSz="64293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5600" b="1" i="0" u="none" strike="noStrike" cap="all" spc="0" normalizeH="0" baseline="0">
                  <a:ln>
                    <a:noFill/>
                  </a:ln>
                  <a:solidFill>
                    <a:srgbClr val="2F333A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9" name="This code will tell the robot to navigate through an example maze. This will need adapting to suit your own maze design.">
              <a:extLst>
                <a:ext uri="{FF2B5EF4-FFF2-40B4-BE49-F238E27FC236}">
                  <a16:creationId xmlns="" xmlns:a16="http://schemas.microsoft.com/office/drawing/2014/main" id="{D4D68BE0-7597-009A-209A-30363132BDA5}"/>
                </a:ext>
              </a:extLst>
            </p:cNvPr>
            <p:cNvSpPr txBox="1"/>
            <p:nvPr/>
          </p:nvSpPr>
          <p:spPr>
            <a:xfrm>
              <a:off x="8686667" y="8350897"/>
              <a:ext cx="8685377" cy="56842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>
              <a:spAutoFit/>
            </a:bodyPr>
            <a:lstStyle>
              <a:lvl1pPr marL="416718" indent="-416718">
                <a:buSzPct val="145000"/>
                <a:buChar char="‣"/>
                <a:defRPr sz="3000">
                  <a:solidFill>
                    <a:srgbClr val="FFFFFF"/>
                  </a:solidFill>
                </a:defRPr>
              </a:lvl1pPr>
            </a:lstStyle>
            <a:p>
              <a:pPr marL="0" indent="0"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GB" sz="6000" b="1" dirty="0">
                  <a:latin typeface="Helvetica" panose="020B0403020202020204" pitchFamily="34" charset="0"/>
                </a:rPr>
                <a:t>Run the program to test whether the player colliding with the enemy shows a red screen, and correctly removes a life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625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4945141"/>
            <a:ext cx="10026417" cy="368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Used a for loop, if statement and Boolean logic to check for interaction between Player and Enemy objects.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US" sz="4400" dirty="0"/>
              <a:t>Updated the user on their progress using the Pico ZIP96 screen.</a:t>
            </a:r>
            <a:endParaRPr lang="en-GB" sz="4400"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In this lesson you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5004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"/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CE2CB03-691C-2CAC-9D33-57B67B7F9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222" y="3387485"/>
            <a:ext cx="7200000" cy="7200000"/>
          </a:xfrm>
          <a:prstGeom prst="rect">
            <a:avLst/>
          </a:prstGeom>
        </p:spPr>
      </p:pic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1" name="Bronze…"/>
          <p:cNvSpPr txBox="1"/>
          <p:nvPr/>
        </p:nvSpPr>
        <p:spPr>
          <a:xfrm>
            <a:off x="2279188" y="5018294"/>
            <a:ext cx="10026417" cy="368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Written the code to give enemies the functionality to take lives from the player.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000">
                <a:solidFill>
                  <a:srgbClr val="FFFFFF"/>
                </a:solidFill>
              </a:defRPr>
            </a:pPr>
            <a:r>
              <a:rPr lang="en-GB" sz="4400" dirty="0"/>
              <a:t>Added an end game condition if the player’s lives run out.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67" name="Line"/>
          <p:cNvSpPr/>
          <p:nvPr/>
        </p:nvSpPr>
        <p:spPr>
          <a:xfrm>
            <a:off x="721766" y="2540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Aims &amp; objectives</a:t>
            </a:r>
            <a:endParaRPr dirty="0"/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64561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70" name="By the end of this lesson I will be able to:"/>
          <p:cNvSpPr txBox="1"/>
          <p:nvPr/>
        </p:nvSpPr>
        <p:spPr>
          <a:xfrm>
            <a:off x="2279188" y="3499672"/>
            <a:ext cx="10284626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sz="4400" dirty="0"/>
              <a:t>By the end of this lesson you will have:</a:t>
            </a:r>
            <a:endParaRPr sz="4400" dirty="0"/>
          </a:p>
        </p:txBody>
      </p:sp>
      <p:sp>
        <p:nvSpPr>
          <p:cNvPr id="174" name="Line"/>
          <p:cNvSpPr/>
          <p:nvPr/>
        </p:nvSpPr>
        <p:spPr>
          <a:xfrm>
            <a:off x="2411043" y="4434589"/>
            <a:ext cx="9069017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75" name="Archery"/>
          <p:cNvSpPr/>
          <p:nvPr/>
        </p:nvSpPr>
        <p:spPr>
          <a:xfrm>
            <a:off x="1564812" y="3683777"/>
            <a:ext cx="482204" cy="48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558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What is our a-mazing game?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C6A5C4F6-D7BE-F541-09B4-86B0AB345F9E}"/>
              </a:ext>
            </a:extLst>
          </p:cNvPr>
          <p:cNvSpPr txBox="1"/>
          <p:nvPr/>
        </p:nvSpPr>
        <p:spPr>
          <a:xfrm>
            <a:off x="403217" y="3763445"/>
            <a:ext cx="15141583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 maze-based game where the player runs through a maze collecting gems – collect all the gems to win.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Three different enemies move around the maze as well, trying to stop the player from collecting gems.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One enemy moves randomly, one simply tries to move towards the player, the final one is smart and finds the best path through the maze to the player.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If an enemy catches the player, they lose a life. Once all three lives are lost… game over!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A97A40-DC75-D061-9CAD-5C19731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3928037"/>
            <a:ext cx="8274207" cy="5607173"/>
          </a:xfrm>
          <a:prstGeom prst="rect">
            <a:avLst/>
          </a:prstGeom>
          <a:ln>
            <a:noFill/>
          </a:ln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5932585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DA73C4E-9D66-77C4-5CF6-C797ACC823BD}"/>
              </a:ext>
            </a:extLst>
          </p:cNvPr>
          <p:cNvSpPr txBox="1"/>
          <p:nvPr/>
        </p:nvSpPr>
        <p:spPr>
          <a:xfrm>
            <a:off x="403217" y="3763445"/>
            <a:ext cx="7826383" cy="217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Connect Pico ZIP96 to computer using a USB cable and open Thonny.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6986B29-D3FE-6D30-593D-FC68FC830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25" y="-438786"/>
            <a:ext cx="19750662" cy="131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68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A1EA0C9-52E5-CAC2-CCB8-7D5E3ADE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480194"/>
            <a:ext cx="15169080" cy="911439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A441D7A-D1A3-54C4-6FA3-E6468123D5A6}"/>
              </a:ext>
            </a:extLst>
          </p:cNvPr>
          <p:cNvSpPr txBox="1"/>
          <p:nvPr/>
        </p:nvSpPr>
        <p:spPr>
          <a:xfrm>
            <a:off x="16642961" y="3813749"/>
            <a:ext cx="6875407" cy="669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Check the Pico device appears in the bottom right corner of Thonny.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Try pressing STOP if it does not appear automatically.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Turn on the ‘Shell’ by going to ‘View &gt; Shell’.</a:t>
            </a:r>
            <a:endParaRPr lang="en-GB" sz="4200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9217DCF5-1C81-B0BD-8F48-1F79072EDEB0}"/>
              </a:ext>
            </a:extLst>
          </p:cNvPr>
          <p:cNvSpPr/>
          <p:nvPr/>
        </p:nvSpPr>
        <p:spPr>
          <a:xfrm>
            <a:off x="11484864" y="10708511"/>
            <a:ext cx="5394960" cy="1544449"/>
          </a:xfrm>
          <a:prstGeom prst="ellipse">
            <a:avLst/>
          </a:prstGeom>
          <a:noFill/>
          <a:ln w="76200" cap="flat">
            <a:solidFill>
              <a:srgbClr val="E3398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16086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sz="quarter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17266-A924-1943-A838-A63ADF0A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1" y="2794288"/>
            <a:ext cx="9530220" cy="858084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9B4071F5-2FAB-E714-3A89-49CAA4733F61}"/>
              </a:ext>
            </a:extLst>
          </p:cNvPr>
          <p:cNvSpPr txBox="1"/>
          <p:nvPr/>
        </p:nvSpPr>
        <p:spPr>
          <a:xfrm>
            <a:off x="11922628" y="4435541"/>
            <a:ext cx="6875407" cy="59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Create a new file by clicking ‘File &gt; New’.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Save it to the Pico by clicking ‘File &gt; Save as’ and then select ‘Raspberry Pi Pico’.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Name the file ‘main.py’.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200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EE8B1FD-F93D-2318-E8BF-A493A0E8E05F}"/>
              </a:ext>
            </a:extLst>
          </p:cNvPr>
          <p:cNvSpPr/>
          <p:nvPr/>
        </p:nvSpPr>
        <p:spPr>
          <a:xfrm>
            <a:off x="2139696" y="7636127"/>
            <a:ext cx="7351776" cy="2641729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569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41BF7A-76D0-869F-EC03-631A8093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69" y="2827454"/>
            <a:ext cx="15221234" cy="8456242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2053C440-FC3D-555A-C8E9-D4EBBAD0F20C}"/>
              </a:ext>
            </a:extLst>
          </p:cNvPr>
          <p:cNvSpPr txBox="1"/>
          <p:nvPr/>
        </p:nvSpPr>
        <p:spPr>
          <a:xfrm>
            <a:off x="16642961" y="5057333"/>
            <a:ext cx="6875407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Install the ‘ZIP96Pico’ library onto the Pico.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4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Click on ‘Tools &gt; Manage Packages…’</a:t>
            </a:r>
            <a:endParaRPr lang="en-GB" sz="4200" dirty="0"/>
          </a:p>
        </p:txBody>
      </p:sp>
    </p:spTree>
    <p:extLst>
      <p:ext uri="{BB962C8B-B14F-4D97-AF65-F5344CB8AC3E}">
        <p14:creationId xmlns:p14="http://schemas.microsoft.com/office/powerpoint/2010/main" val="42785013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"/>
          <p:cNvSpPr/>
          <p:nvPr/>
        </p:nvSpPr>
        <p:spPr>
          <a:xfrm>
            <a:off x="-1" y="3416060"/>
            <a:ext cx="24397892" cy="7292451"/>
          </a:xfrm>
          <a:prstGeom prst="rect">
            <a:avLst/>
          </a:prstGeom>
          <a:solidFill>
            <a:srgbClr val="27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2F333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2F333A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6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A655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403020202020204" pitchFamily="34" charset="0"/>
                <a:sym typeface="Helvetica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403020202020204" pitchFamily="34" charset="0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sp>
        <p:nvSpPr>
          <p:cNvPr id="253" name="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GB" b="1" dirty="0">
                <a:latin typeface="Helvetica" panose="020B0403020202020204" pitchFamily="34" charset="0"/>
                <a:ea typeface="Arial" charset="0"/>
                <a:cs typeface="Arial" charset="0"/>
              </a:rPr>
              <a:t>Thonny Setup</a:t>
            </a:r>
          </a:p>
        </p:txBody>
      </p:sp>
      <p:sp>
        <p:nvSpPr>
          <p:cNvPr id="254" name="Prototyping &amp; modelling"/>
          <p:cNvSpPr txBox="1">
            <a:spLocks noGrp="1"/>
          </p:cNvSpPr>
          <p:nvPr>
            <p:ph type="body" idx="13"/>
          </p:nvPr>
        </p:nvSpPr>
        <p:spPr>
          <a:xfrm>
            <a:off x="721766" y="1183653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>
                <a:latin typeface="Helvetica Light" panose="020B0403020202020204" pitchFamily="34" charset="0"/>
              </a:rPr>
              <a:t>Computer Science</a:t>
            </a:r>
            <a:endParaRPr dirty="0">
              <a:latin typeface="Helvetica Light" panose="020B0403020202020204" pitchFamily="34" charset="0"/>
            </a:endParaRPr>
          </a:p>
        </p:txBody>
      </p:sp>
      <p:sp>
        <p:nvSpPr>
          <p:cNvPr id="255" name="Line"/>
          <p:cNvSpPr/>
          <p:nvPr/>
        </p:nvSpPr>
        <p:spPr>
          <a:xfrm>
            <a:off x="721766" y="2159861"/>
            <a:ext cx="358235" cy="1"/>
          </a:xfrm>
          <a:prstGeom prst="line">
            <a:avLst/>
          </a:prstGeom>
          <a:ln w="25400">
            <a:solidFill>
              <a:srgbClr val="00A655"/>
            </a:solidFill>
            <a:miter lim="400000"/>
          </a:ln>
        </p:spPr>
        <p:txBody>
          <a:bodyPr lIns="71437" tIns="71437" rIns="71437" bIns="71437" anchor="ctr"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egular" charset="0"/>
              <a:ea typeface="Arial Regular" charset="0"/>
              <a:cs typeface="Arial Regular" charset="0"/>
              <a:sym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4DC8DDC-BEB4-61F2-46FE-E74BF383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3" y="2976340"/>
            <a:ext cx="12270381" cy="876455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5DFBB5C1-A6D7-52F6-7986-8ECBA5A393DA}"/>
              </a:ext>
            </a:extLst>
          </p:cNvPr>
          <p:cNvSpPr txBox="1"/>
          <p:nvPr/>
        </p:nvSpPr>
        <p:spPr>
          <a:xfrm>
            <a:off x="14850737" y="3868613"/>
            <a:ext cx="8009263" cy="63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With the ‘Manage packages’ window open, search for ‘Kitronik’ and click the ‘Search on PyPI’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Locate ‘KitronikPicoZIP96’ in the list of search results, then click the ‘Install’ button.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200" dirty="0"/>
              <a:t>Confirm the install by clicking ‘Yes’ if prompted by Thonny.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D32FDF5-6D5F-FE0B-107F-ABD9513637B3}"/>
              </a:ext>
            </a:extLst>
          </p:cNvPr>
          <p:cNvSpPr/>
          <p:nvPr/>
        </p:nvSpPr>
        <p:spPr>
          <a:xfrm>
            <a:off x="1080001" y="2976340"/>
            <a:ext cx="12873743" cy="1960612"/>
          </a:xfrm>
          <a:prstGeom prst="ellipse">
            <a:avLst/>
          </a:pr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037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="" xmlns:a16="http://schemas.microsoft.com/office/drawing/2014/main" id="{4FE2B797-1361-DAA2-D45A-A138004601C1}"/>
              </a:ext>
            </a:extLst>
          </p:cNvPr>
          <p:cNvSpPr/>
          <p:nvPr/>
        </p:nvSpPr>
        <p:spPr>
          <a:xfrm>
            <a:off x="-1" y="3174118"/>
            <a:ext cx="24384001" cy="7626734"/>
          </a:xfrm>
          <a:prstGeom prst="rect">
            <a:avLst/>
          </a:prstGeom>
          <a:solidFill>
            <a:srgbClr val="2F333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3" name="This code will tell the robot to navigate through an example maze. This will need adapting to suit your own maze design.">
            <a:extLst>
              <a:ext uri="{FF2B5EF4-FFF2-40B4-BE49-F238E27FC236}">
                <a16:creationId xmlns="" xmlns:a16="http://schemas.microsoft.com/office/drawing/2014/main" id="{00B8F988-98DF-B87B-3C97-B5BF7BC3FE5B}"/>
              </a:ext>
            </a:extLst>
          </p:cNvPr>
          <p:cNvSpPr txBox="1"/>
          <p:nvPr/>
        </p:nvSpPr>
        <p:spPr>
          <a:xfrm>
            <a:off x="403217" y="3315949"/>
            <a:ext cx="17922105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>
            <a:lvl1pPr marL="416718" indent="-416718">
              <a:buSzPct val="145000"/>
              <a:buChar char="‣"/>
              <a:defRPr sz="3000">
                <a:solidFill>
                  <a:srgbClr val="FFFFFF"/>
                </a:solidFill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After the move() function in the Player class, define a new function:</a:t>
            </a:r>
          </a:p>
        </p:txBody>
      </p:sp>
      <p:sp>
        <p:nvSpPr>
          <p:cNvPr id="169" name="Robotics with micro:bits"/>
          <p:cNvSpPr txBox="1">
            <a:spLocks noGrp="1"/>
          </p:cNvSpPr>
          <p:nvPr>
            <p:ph type="body" idx="13"/>
          </p:nvPr>
        </p:nvSpPr>
        <p:spPr>
          <a:xfrm>
            <a:off x="721766" y="1608574"/>
            <a:ext cx="18499635" cy="63094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3500">
                <a:solidFill>
                  <a:srgbClr val="929292"/>
                </a:solidFill>
              </a:defRPr>
            </a:lvl1pPr>
          </a:lstStyle>
          <a:p>
            <a:r>
              <a:rPr lang="en-GB" dirty="0"/>
              <a:t>Computer Science</a:t>
            </a:r>
            <a:endParaRPr dirty="0"/>
          </a:p>
        </p:txBody>
      </p:sp>
      <p:sp>
        <p:nvSpPr>
          <p:cNvPr id="160" name="Polygon"/>
          <p:cNvSpPr/>
          <p:nvPr/>
        </p:nvSpPr>
        <p:spPr>
          <a:xfrm rot="19800000">
            <a:off x="11906981" y="12511776"/>
            <a:ext cx="563027" cy="65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A655"/>
          </a:solidFill>
          <a:ln w="12700">
            <a:miter lim="400000"/>
          </a:ln>
        </p:spPr>
        <p:txBody>
          <a:bodyPr lIns="71437" tIns="71437" rIns="71437" bIns="71437"/>
          <a:lstStyle/>
          <a:p>
            <a:pPr algn="ctr" defTabSz="821531">
              <a:defRPr sz="3000">
                <a:solidFill>
                  <a:srgbClr val="00A65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 dirty="0">
              <a:latin typeface="Helvetica Bold" charset="0"/>
              <a:ea typeface="Helvetica Bold" charset="0"/>
              <a:cs typeface="Helvetica Bold" charset="0"/>
            </a:endParaRP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168" name="Aims &amp; objectives"/>
          <p:cNvSpPr txBox="1">
            <a:spLocks noGrp="1"/>
          </p:cNvSpPr>
          <p:nvPr>
            <p:ph type="title"/>
          </p:nvPr>
        </p:nvSpPr>
        <p:spPr>
          <a:xfrm>
            <a:off x="721766" y="667402"/>
            <a:ext cx="18499635" cy="1142081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Coding: player collisions</a:t>
            </a:r>
            <a:endParaRPr b="1" dirty="0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81246300-586D-65D6-8AF1-AB0C9BC12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7" y="4249510"/>
            <a:ext cx="21632845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696969"/>
                </a:solidFill>
                <a:effectLst/>
                <a:latin typeface="Consolas" panose="020B0609020204030204" pitchFamily="49" charset="0"/>
              </a:rPr>
              <a:t>	# Check if the given x and y are the same as our current position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collision(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y): </a:t>
            </a:r>
          </a:p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4400" dirty="0">
                <a:latin typeface="Consolas" panose="020B0609020204030204" pitchFamily="49" charset="0"/>
              </a:rPr>
              <a:t>		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860043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80803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1274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A65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norm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1" i="0" u="none" strike="noStrike" cap="all" spc="0" normalizeH="0" baseline="0">
            <a:ln>
              <a:noFill/>
            </a:ln>
            <a:solidFill>
              <a:srgbClr val="2F333A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rgbClr val="00A65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15563</TotalTime>
  <Words>610</Words>
  <Application>Microsoft Office PowerPoint</Application>
  <PresentationFormat>Custom</PresentationFormat>
  <Paragraphs>168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Bold</vt:lpstr>
      <vt:lpstr>Arial Regular</vt:lpstr>
      <vt:lpstr>Consolas</vt:lpstr>
      <vt:lpstr>Helvetica</vt:lpstr>
      <vt:lpstr>Helvetica Bold</vt:lpstr>
      <vt:lpstr>Helvetica Light</vt:lpstr>
      <vt:lpstr>Helvetica Neue</vt:lpstr>
      <vt:lpstr>Helvetica Neue Light</vt:lpstr>
      <vt:lpstr>Helvetica Neue Medium</vt:lpstr>
      <vt:lpstr>White</vt:lpstr>
      <vt:lpstr>1_White</vt:lpstr>
      <vt:lpstr>PowerPoint Presentation</vt:lpstr>
      <vt:lpstr>Aims &amp; objectives</vt:lpstr>
      <vt:lpstr>What is our a-mazing game?</vt:lpstr>
      <vt:lpstr>Thonny setup</vt:lpstr>
      <vt:lpstr>Thonny setup</vt:lpstr>
      <vt:lpstr>Thonny setup</vt:lpstr>
      <vt:lpstr>Thonny setup</vt:lpstr>
      <vt:lpstr>Thonny Setup</vt:lpstr>
      <vt:lpstr>Coding: player collisions</vt:lpstr>
      <vt:lpstr>Coding: update enemy constructor</vt:lpstr>
      <vt:lpstr>Coding: enemy / player collisions</vt:lpstr>
      <vt:lpstr>Coding: player &amp; enemy reset</vt:lpstr>
      <vt:lpstr>Coding: updating lives</vt:lpstr>
      <vt:lpstr>Coding: updating lives continued</vt:lpstr>
      <vt:lpstr>Coding: losing a life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alasdair.trench</dc:creator>
  <cp:lastModifiedBy>Microsoft account</cp:lastModifiedBy>
  <cp:revision>268</cp:revision>
  <cp:lastPrinted>2023-03-29T10:15:03Z</cp:lastPrinted>
  <dcterms:modified xsi:type="dcterms:W3CDTF">2023-04-05T14:04:12Z</dcterms:modified>
</cp:coreProperties>
</file>